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82357"/>
  </p:normalViewPr>
  <p:slideViewPr>
    <p:cSldViewPr snapToGrid="0" snapToObjects="1" showGuides="1">
      <p:cViewPr varScale="1">
        <p:scale>
          <a:sx n="107" d="100"/>
          <a:sy n="107" d="100"/>
        </p:scale>
        <p:origin x="10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independently,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do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= 1 and y = 2 are the classes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68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flipped the sign on the to go </a:t>
            </a:r>
            <a:r>
              <a:rPr lang="en-US" b="1" dirty="0"/>
              <a:t>from maximizing to minimizing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+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mr-IN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"exp"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2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10/1/18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Put the assumptions/rule together: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 (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∝ P(Y) x P(with, horrific, Filled, ...|Y) (Bayes' rule)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 =  P(Y) x P(</a:t>
            </a:r>
            <a:r>
              <a:rPr lang="en-US" dirty="0" err="1">
                <a:highlight>
                  <a:srgbClr val="FFFF00"/>
                </a:highlight>
              </a:rPr>
              <a:t>with|Y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horrific|Y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Filled|Y</a:t>
            </a:r>
            <a:r>
              <a:rPr lang="en-US" dirty="0">
                <a:highlight>
                  <a:srgbClr val="FFFF00"/>
                </a:highlight>
              </a:rPr>
              <a:t>)...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                                                    (Naive Bayes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Yes, for many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 general we call the elements of the representation we feed to a classifier/learner/predictor/etc.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>
                <a:highlight>
                  <a:srgbClr val="FFFF00"/>
                </a:highlight>
              </a:rPr>
              <a:t>So far, we have been using single words as our features </a:t>
            </a:r>
            <a:r>
              <a:rPr lang="en-US" dirty="0"/>
              <a:t>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Bigrams</a:t>
            </a:r>
            <a:r>
              <a:rPr lang="en-US" dirty="0"/>
              <a:t>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>
                <a:highlight>
                  <a:srgbClr val="FFFF00"/>
                </a:highlight>
              </a:rPr>
              <a:t>normalized unigrams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root form</a:t>
            </a:r>
            <a:r>
              <a:rPr lang="en-US" dirty="0"/>
              <a:t>: "like" (instead of "liked", "liking", etc.) (cf. morphology lecture)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punc</a:t>
            </a:r>
            <a:r>
              <a:rPr lang="en-US" dirty="0">
                <a:highlight>
                  <a:srgbClr val="FFFF00"/>
                </a:highlight>
              </a:rPr>
              <a:t>-normalized</a:t>
            </a:r>
            <a:r>
              <a:rPr lang="en-US" dirty="0"/>
              <a:t> ("Great!" instead of "Great!!!", "Great!!!!!")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spelling correction </a:t>
            </a:r>
            <a:r>
              <a:rPr lang="en-US" dirty="0"/>
              <a:t>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>
                <a:highlight>
                  <a:srgbClr val="FFFF00"/>
                </a:highlight>
              </a:rPr>
              <a:t>length of the document</a:t>
            </a:r>
            <a:r>
              <a:rPr lang="en-US" dirty="0"/>
              <a:t>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>
                <a:highlight>
                  <a:srgbClr val="FFFF00"/>
                </a:highlight>
              </a:rPr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Naive Bayes Assumption: P(A</a:t>
            </a:r>
            <a:r>
              <a:rPr lang="en-US" baseline="-25000" dirty="0">
                <a:highlight>
                  <a:srgbClr val="FFFF00"/>
                </a:highlight>
              </a:rPr>
              <a:t>1,</a:t>
            </a:r>
            <a:r>
              <a:rPr lang="en-US" dirty="0">
                <a:highlight>
                  <a:srgbClr val="FFFF00"/>
                </a:highlight>
              </a:rPr>
              <a:t> A</a:t>
            </a:r>
            <a:r>
              <a:rPr lang="en-US" baseline="-25000" dirty="0">
                <a:highlight>
                  <a:srgbClr val="FFFF00"/>
                </a:highlight>
              </a:rPr>
              <a:t>2,</a:t>
            </a:r>
            <a:r>
              <a:rPr lang="en-US" dirty="0">
                <a:highlight>
                  <a:srgbClr val="FFFF00"/>
                </a:highlight>
              </a:rPr>
              <a:t> ...|B) = 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|B)P(A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|B)...</a:t>
            </a:r>
          </a:p>
          <a:p>
            <a:r>
              <a:rPr lang="en-US" dirty="0">
                <a:highlight>
                  <a:srgbClr val="FFFF00"/>
                </a:highlight>
              </a:rPr>
              <a:t>Feature choice can make this assumption more naive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</a:t>
            </a:r>
            <a:r>
              <a:rPr lang="en-US" dirty="0">
                <a:highlight>
                  <a:srgbClr val="FFFF00"/>
                </a:highlight>
              </a:rPr>
              <a:t>parts of the input that are overrepresented by features have more influence</a:t>
            </a:r>
          </a:p>
          <a:p>
            <a:r>
              <a:rPr lang="en-US" dirty="0"/>
              <a:t>Analogy: </a:t>
            </a:r>
            <a:r>
              <a:rPr lang="en-US" dirty="0">
                <a:highlight>
                  <a:srgbClr val="FFFF00"/>
                </a:highlight>
              </a:rPr>
              <a:t>ask 5 people what they thought of the movie, but they all ask the same person and repeat what she said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We've been making a single classification decision about a whole document but this can apply to other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Named Entity Recognition (NER): </a:t>
            </a:r>
            <a:r>
              <a:rPr lang="en-US" dirty="0"/>
              <a:t>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Sense Disambiguation (WSD): </a:t>
            </a:r>
            <a:r>
              <a:rPr lang="en-US" dirty="0"/>
              <a:t>make semantic decisions for ambiguous words (e.g. 'interest', 'bank')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Part of Speech (POS) Tagging: </a:t>
            </a:r>
            <a:r>
              <a:rPr lang="en-US" dirty="0"/>
              <a:t>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unimportant features won't be discriminating</a:t>
            </a:r>
          </a:p>
          <a:p>
            <a:r>
              <a:rPr lang="en-US" dirty="0">
                <a:highlight>
                  <a:srgbClr val="FFFF00"/>
                </a:highlight>
              </a:rPr>
              <a:t>But it's helpful to know something about your domain when designing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are </a:t>
            </a:r>
            <a:r>
              <a:rPr lang="en-US" dirty="0" err="1">
                <a:highlight>
                  <a:srgbClr val="FFFF00"/>
                </a:highlight>
              </a:rPr>
              <a:t>subword</a:t>
            </a:r>
            <a:r>
              <a:rPr lang="en-US" dirty="0">
                <a:highlight>
                  <a:srgbClr val="FFFF00"/>
                </a:highlight>
              </a:rPr>
              <a:t> units important?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flexibility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expensive to train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More features =&gt; more </a:t>
            </a:r>
            <a:r>
              <a:rPr lang="en-US" u="sng" dirty="0">
                <a:highlight>
                  <a:srgbClr val="FFFF00"/>
                </a:highlight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Training data: </a:t>
            </a:r>
            <a:r>
              <a:rPr lang="en-US" dirty="0"/>
              <a:t>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Development/tuning data</a:t>
            </a:r>
            <a:r>
              <a:rPr lang="en-US" dirty="0"/>
              <a:t>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Test data</a:t>
            </a:r>
            <a:r>
              <a:rPr lang="en-US" dirty="0"/>
              <a:t>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Rather than top-down features, let's use data-driven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Our intuitions about word sentiment aren't perfect</a:t>
            </a:r>
          </a:p>
          <a:p>
            <a:r>
              <a:rPr lang="en-US" b="1" dirty="0">
                <a:highlight>
                  <a:srgbClr val="FFFF00"/>
                </a:highlight>
              </a:rPr>
              <a:t>Supervised </a:t>
            </a:r>
            <a:r>
              <a:rPr lang="en-US" dirty="0">
                <a:highlight>
                  <a:srgbClr val="FFFF00"/>
                </a:highlight>
              </a:rPr>
              <a:t>(aka Inductive) = learn from </a:t>
            </a:r>
            <a:r>
              <a:rPr lang="en-US" b="1" dirty="0">
                <a:highlight>
                  <a:srgbClr val="FFFF00"/>
                </a:highlight>
              </a:rPr>
              <a:t>labeled</a:t>
            </a:r>
            <a:r>
              <a:rPr lang="en-US" dirty="0">
                <a:highlight>
                  <a:srgbClr val="FFFF00"/>
                </a:highlight>
              </a:rPr>
              <a:t> examples. Recipe: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training</a:t>
            </a:r>
            <a:r>
              <a:rPr lang="en-US" dirty="0">
                <a:highlight>
                  <a:srgbClr val="FFFF00"/>
                </a:highlight>
              </a:rPr>
              <a:t> corpus of (</a:t>
            </a:r>
            <a:r>
              <a:rPr lang="en-US" i="1" dirty="0">
                <a:highlight>
                  <a:srgbClr val="FFFF00"/>
                </a:highlight>
              </a:rPr>
              <a:t>x, y</a:t>
            </a:r>
            <a:r>
              <a:rPr lang="en-US" dirty="0">
                <a:highlight>
                  <a:srgbClr val="FFFF00"/>
                </a:highlight>
              </a:rPr>
              <a:t>) (review, label) pairs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learning algorithm</a:t>
            </a:r>
          </a:p>
          <a:p>
            <a:r>
              <a:rPr lang="en-US" dirty="0">
                <a:highlight>
                  <a:srgbClr val="FFFF00"/>
                </a:highlight>
              </a:rPr>
              <a:t>Other kinds of learning (not covered here):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Unsupervised</a:t>
            </a:r>
            <a:r>
              <a:rPr lang="en-US" dirty="0">
                <a:highlight>
                  <a:srgbClr val="FFFF00"/>
                </a:highlight>
              </a:rPr>
              <a:t>: Data is provided but no labels are given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Semi-Supervised: </a:t>
            </a:r>
            <a:r>
              <a:rPr lang="en-US" dirty="0">
                <a:highlight>
                  <a:srgbClr val="FFFF00"/>
                </a:highlight>
              </a:rPr>
              <a:t>Data is provided but only some of it is labeled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Reinforcement</a:t>
            </a:r>
            <a:r>
              <a:rPr lang="en-US" dirty="0">
                <a:highlight>
                  <a:srgbClr val="FFFF00"/>
                </a:highlight>
              </a:rPr>
              <a:t>: No clear labels, but feedback (in the form of a reward) is accessible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wT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baseline="30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>
                <a:highlight>
                  <a:srgbClr val="FFFF00"/>
                </a:highlight>
              </a:rPr>
              <a:t>∂/∂w 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>
                <a:highlight>
                  <a:srgbClr val="FFFF00"/>
                </a:highlight>
              </a:rPr>
              <a:t>Avoiding overfitting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Averaging: Keep track of all weight vectors learned, then average them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Early stopping: Check performance on a dev set, then stop when it stops improving</a:t>
            </a:r>
          </a:p>
          <a:p>
            <a:r>
              <a:rPr lang="en-US" dirty="0">
                <a:highlight>
                  <a:srgbClr val="FFFF00"/>
                </a:highlight>
              </a:rPr>
              <a:t>Support Vector Machine (SVM): </a:t>
            </a:r>
            <a:r>
              <a:rPr lang="en-US" dirty="0"/>
              <a:t>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 is a score, not a probability. Further, it ranges from -∞ to +∞.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Let's consider </a:t>
                </a:r>
                <a:r>
                  <a:rPr lang="en-US" dirty="0" err="1">
                    <a:highlight>
                      <a:srgbClr val="FFFF00"/>
                    </a:highlight>
                  </a:rPr>
                  <a:t>exp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:r>
                  <a:rPr lang="en-US" dirty="0" err="1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)), which is always positive, and monotone.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can define P(</a:t>
                </a:r>
                <a:r>
                  <a:rPr lang="en-US" dirty="0" err="1">
                    <a:highlight>
                      <a:srgbClr val="FFFF00"/>
                    </a:highlight>
                  </a:rPr>
                  <a:t>y|x</a:t>
                </a:r>
                <a:r>
                  <a:rPr lang="en-US" dirty="0">
                    <a:highlight>
                      <a:srgbClr val="FFFF00"/>
                    </a:highlight>
                  </a:rPr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We'd like to pick w 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</a:t>
                </a:r>
                <a:r>
                  <a:rPr lang="en-US" dirty="0">
                    <a:highlight>
                      <a:srgbClr val="FFFF00"/>
                    </a:highlight>
                  </a:rPr>
                  <a:t>w+=𝛟(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)-𝛟(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</a:t>
            </a:r>
            <a:r>
              <a:rPr lang="en-US" dirty="0">
                <a:highlight>
                  <a:srgbClr val="FFFF00"/>
                </a:highlight>
              </a:rPr>
              <a:t> model and </a:t>
            </a:r>
            <a:r>
              <a:rPr lang="en-US" b="1" dirty="0">
                <a:highlight>
                  <a:srgbClr val="FFFF00"/>
                </a:highlight>
              </a:rPr>
              <a:t>Bag of Words</a:t>
            </a:r>
            <a:r>
              <a:rPr lang="en-US" dirty="0">
                <a:highlight>
                  <a:srgbClr val="FFFF00"/>
                </a:highlight>
              </a:rPr>
              <a:t> assumption are a simple, fast probabilistic approach to text classification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allows more arbitrary features at the cost of slower learning and a requirement of more data</a:t>
            </a:r>
          </a:p>
          <a:p>
            <a:r>
              <a:rPr lang="en-US" b="1" dirty="0">
                <a:highlight>
                  <a:srgbClr val="FFFF00"/>
                </a:highlight>
              </a:rPr>
              <a:t>Logistic Regression</a:t>
            </a:r>
            <a:r>
              <a:rPr lang="en-US" dirty="0">
                <a:highlight>
                  <a:srgbClr val="FFFF00"/>
                </a:highlight>
              </a:rPr>
              <a:t> adds probabilities back into the arbitrary feature and weight capability of perceptron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15989</TotalTime>
  <Words>5552</Words>
  <Application>Microsoft Macintosh PowerPoint</Application>
  <PresentationFormat>Widescreen</PresentationFormat>
  <Paragraphs>1011</Paragraphs>
  <Slides>61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227</cp:revision>
  <cp:lastPrinted>2017-09-08T05:04:20Z</cp:lastPrinted>
  <dcterms:created xsi:type="dcterms:W3CDTF">2017-08-30T21:07:33Z</dcterms:created>
  <dcterms:modified xsi:type="dcterms:W3CDTF">2018-10-02T15:50:07Z</dcterms:modified>
</cp:coreProperties>
</file>